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70" r:id="rId6"/>
    <p:sldId id="268" r:id="rId7"/>
    <p:sldId id="271" r:id="rId8"/>
    <p:sldId id="269" r:id="rId9"/>
    <p:sldId id="258" r:id="rId10"/>
    <p:sldId id="259" r:id="rId11"/>
    <p:sldId id="261" r:id="rId12"/>
    <p:sldId id="260" r:id="rId13"/>
    <p:sldId id="262" r:id="rId14"/>
    <p:sldId id="263" r:id="rId15"/>
    <p:sldId id="265" r:id="rId16"/>
    <p:sldId id="264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1" autoAdjust="0"/>
    <p:restoredTop sz="94660"/>
  </p:normalViewPr>
  <p:slideViewPr>
    <p:cSldViewPr snapToGrid="0">
      <p:cViewPr varScale="1">
        <p:scale>
          <a:sx n="86" d="100"/>
          <a:sy n="86" d="100"/>
        </p:scale>
        <p:origin x="37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2EBB9-7C35-6446-825D-5D966516D4C2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49C571-22DC-4B4A-9454-CF0416AC2332}">
      <dgm:prSet phldrT="[Text]"/>
      <dgm:spPr/>
      <dgm:t>
        <a:bodyPr/>
        <a:lstStyle/>
        <a:p>
          <a:pPr rtl="0"/>
          <a:r>
            <a:rPr lang="en-US" dirty="0"/>
            <a:t>Brand Equity</a:t>
          </a:r>
        </a:p>
      </dgm:t>
    </dgm:pt>
    <dgm:pt modelId="{4CEB78AE-CF2E-FE41-AFE3-1FDDA5E10C87}" type="parTrans" cxnId="{040E1FFB-5FEB-D944-BB16-FF961C292C2F}">
      <dgm:prSet/>
      <dgm:spPr/>
      <dgm:t>
        <a:bodyPr/>
        <a:lstStyle/>
        <a:p>
          <a:endParaRPr lang="en-US"/>
        </a:p>
      </dgm:t>
    </dgm:pt>
    <dgm:pt modelId="{5A066258-8D4A-1A45-9EB8-A558B5ECE13A}" type="sibTrans" cxnId="{040E1FFB-5FEB-D944-BB16-FF961C292C2F}">
      <dgm:prSet/>
      <dgm:spPr/>
      <dgm:t>
        <a:bodyPr/>
        <a:lstStyle/>
        <a:p>
          <a:endParaRPr lang="en-US"/>
        </a:p>
      </dgm:t>
    </dgm:pt>
    <dgm:pt modelId="{515546D1-2103-564A-9B44-7D39A34CD84F}">
      <dgm:prSet phldrT="[Text]"/>
      <dgm:spPr/>
      <dgm:t>
        <a:bodyPr/>
        <a:lstStyle/>
        <a:p>
          <a:r>
            <a:rPr lang="en-US" dirty="0"/>
            <a:t>Loyalty</a:t>
          </a:r>
        </a:p>
      </dgm:t>
    </dgm:pt>
    <dgm:pt modelId="{270BA9F7-6426-3443-A575-CD481ADBD7FF}" type="parTrans" cxnId="{0B274D96-6213-5B4B-8DFF-5D6FCDF00FAD}">
      <dgm:prSet/>
      <dgm:spPr/>
      <dgm:t>
        <a:bodyPr/>
        <a:lstStyle/>
        <a:p>
          <a:endParaRPr lang="en-US"/>
        </a:p>
      </dgm:t>
    </dgm:pt>
    <dgm:pt modelId="{3361FE66-3913-8442-9DB5-28A5FAC4C119}" type="sibTrans" cxnId="{0B274D96-6213-5B4B-8DFF-5D6FCDF00FAD}">
      <dgm:prSet/>
      <dgm:spPr/>
      <dgm:t>
        <a:bodyPr/>
        <a:lstStyle/>
        <a:p>
          <a:endParaRPr lang="en-US"/>
        </a:p>
      </dgm:t>
    </dgm:pt>
    <dgm:pt modelId="{ACD6E8D3-5652-7B47-A1D1-6AAE32B3F02F}">
      <dgm:prSet phldrT="[Text]"/>
      <dgm:spPr/>
      <dgm:t>
        <a:bodyPr/>
        <a:lstStyle/>
        <a:p>
          <a:r>
            <a:rPr lang="en-US" dirty="0"/>
            <a:t>Relevance</a:t>
          </a:r>
        </a:p>
      </dgm:t>
    </dgm:pt>
    <dgm:pt modelId="{86B237F3-9E79-7D43-97A9-95BBDEEC295F}" type="parTrans" cxnId="{CC798798-4BAD-4743-AF45-414D20D1E417}">
      <dgm:prSet/>
      <dgm:spPr/>
      <dgm:t>
        <a:bodyPr/>
        <a:lstStyle/>
        <a:p>
          <a:endParaRPr lang="en-US"/>
        </a:p>
      </dgm:t>
    </dgm:pt>
    <dgm:pt modelId="{369CE1CA-CB04-FA4A-ADB8-0DA2DA4645C1}" type="sibTrans" cxnId="{CC798798-4BAD-4743-AF45-414D20D1E417}">
      <dgm:prSet/>
      <dgm:spPr/>
      <dgm:t>
        <a:bodyPr/>
        <a:lstStyle/>
        <a:p>
          <a:endParaRPr lang="en-US"/>
        </a:p>
      </dgm:t>
    </dgm:pt>
    <dgm:pt modelId="{E2E5B38E-C96F-FF46-9F0C-C8D99B2CFC0C}">
      <dgm:prSet phldrT="[Text]"/>
      <dgm:spPr/>
      <dgm:t>
        <a:bodyPr/>
        <a:lstStyle/>
        <a:p>
          <a:r>
            <a:rPr lang="en-US" dirty="0"/>
            <a:t>Familiarity</a:t>
          </a:r>
        </a:p>
      </dgm:t>
    </dgm:pt>
    <dgm:pt modelId="{B6B42474-B60C-7246-8683-DC7E37B741BE}" type="parTrans" cxnId="{7F604B0A-F5A4-CE4E-8527-3089A0D7C90B}">
      <dgm:prSet/>
      <dgm:spPr/>
      <dgm:t>
        <a:bodyPr/>
        <a:lstStyle/>
        <a:p>
          <a:endParaRPr lang="en-US"/>
        </a:p>
      </dgm:t>
    </dgm:pt>
    <dgm:pt modelId="{5B40DB0A-DD3D-0044-8F99-AB2D664D2A8D}" type="sibTrans" cxnId="{7F604B0A-F5A4-CE4E-8527-3089A0D7C90B}">
      <dgm:prSet/>
      <dgm:spPr/>
      <dgm:t>
        <a:bodyPr/>
        <a:lstStyle/>
        <a:p>
          <a:endParaRPr lang="en-US"/>
        </a:p>
      </dgm:t>
    </dgm:pt>
    <dgm:pt modelId="{18F1EBC3-435D-6641-82ED-0A9B851413ED}">
      <dgm:prSet phldrT="[Text]"/>
      <dgm:spPr/>
      <dgm:t>
        <a:bodyPr/>
        <a:lstStyle/>
        <a:p>
          <a:pPr rtl="0"/>
          <a:r>
            <a:rPr lang="en-US" dirty="0"/>
            <a:t>Popularity</a:t>
          </a:r>
        </a:p>
      </dgm:t>
    </dgm:pt>
    <dgm:pt modelId="{EC28A6CC-C59C-EA48-9C7D-3D9B6D562A5B}" type="parTrans" cxnId="{45795AC4-2E69-D341-B0EB-195B2C23D2AF}">
      <dgm:prSet/>
      <dgm:spPr/>
      <dgm:t>
        <a:bodyPr/>
        <a:lstStyle/>
        <a:p>
          <a:endParaRPr lang="en-US"/>
        </a:p>
      </dgm:t>
    </dgm:pt>
    <dgm:pt modelId="{767FD365-893B-0A4D-8937-B4A96EB9EBD6}" type="sibTrans" cxnId="{45795AC4-2E69-D341-B0EB-195B2C23D2AF}">
      <dgm:prSet/>
      <dgm:spPr/>
      <dgm:t>
        <a:bodyPr/>
        <a:lstStyle/>
        <a:p>
          <a:endParaRPr lang="en-US"/>
        </a:p>
      </dgm:t>
    </dgm:pt>
    <dgm:pt modelId="{C112AEFB-EB83-714C-B8BC-0E34218B75DA}">
      <dgm:prSet/>
      <dgm:spPr/>
      <dgm:t>
        <a:bodyPr/>
        <a:lstStyle/>
        <a:p>
          <a:r>
            <a:rPr lang="en-US" dirty="0"/>
            <a:t>Uniqueness </a:t>
          </a:r>
        </a:p>
      </dgm:t>
    </dgm:pt>
    <dgm:pt modelId="{C8FFCA4D-8951-4942-98A3-C859AA1E7FAB}" type="parTrans" cxnId="{3906FE3D-DB6F-B84B-9DAA-547991C75B74}">
      <dgm:prSet/>
      <dgm:spPr/>
      <dgm:t>
        <a:bodyPr/>
        <a:lstStyle/>
        <a:p>
          <a:endParaRPr lang="en-US"/>
        </a:p>
      </dgm:t>
    </dgm:pt>
    <dgm:pt modelId="{05DBFED0-43BC-4A4E-860F-2F497A3492EB}" type="sibTrans" cxnId="{3906FE3D-DB6F-B84B-9DAA-547991C75B74}">
      <dgm:prSet/>
      <dgm:spPr/>
      <dgm:t>
        <a:bodyPr/>
        <a:lstStyle/>
        <a:p>
          <a:endParaRPr lang="en-US"/>
        </a:p>
      </dgm:t>
    </dgm:pt>
    <dgm:pt modelId="{359847AA-75D2-494E-8699-1609B360A8B9}" type="pres">
      <dgm:prSet presAssocID="{6892EBB9-7C35-6446-825D-5D966516D4C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A39957B-BF01-EA4F-B1DD-B7800D8865CE}" type="pres">
      <dgm:prSet presAssocID="{9049C571-22DC-4B4A-9454-CF0416AC2332}" presName="centerShape" presStyleLbl="node0" presStyleIdx="0" presStyleCnt="1"/>
      <dgm:spPr/>
    </dgm:pt>
    <dgm:pt modelId="{459DECA1-EC0E-1D48-B5AD-243582C823B2}" type="pres">
      <dgm:prSet presAssocID="{515546D1-2103-564A-9B44-7D39A34CD84F}" presName="node" presStyleLbl="node1" presStyleIdx="0" presStyleCnt="5">
        <dgm:presLayoutVars>
          <dgm:bulletEnabled val="1"/>
        </dgm:presLayoutVars>
      </dgm:prSet>
      <dgm:spPr/>
    </dgm:pt>
    <dgm:pt modelId="{7518BEAD-3F61-264E-9CE0-78E90AF9C514}" type="pres">
      <dgm:prSet presAssocID="{515546D1-2103-564A-9B44-7D39A34CD84F}" presName="dummy" presStyleCnt="0"/>
      <dgm:spPr/>
    </dgm:pt>
    <dgm:pt modelId="{E35035BF-975B-EC42-BEE1-1CA45566450F}" type="pres">
      <dgm:prSet presAssocID="{3361FE66-3913-8442-9DB5-28A5FAC4C119}" presName="sibTrans" presStyleLbl="sibTrans2D1" presStyleIdx="0" presStyleCnt="5"/>
      <dgm:spPr/>
    </dgm:pt>
    <dgm:pt modelId="{DEE3C33F-ED5E-BB45-91A3-94189A1B49EC}" type="pres">
      <dgm:prSet presAssocID="{ACD6E8D3-5652-7B47-A1D1-6AAE32B3F02F}" presName="node" presStyleLbl="node1" presStyleIdx="1" presStyleCnt="5">
        <dgm:presLayoutVars>
          <dgm:bulletEnabled val="1"/>
        </dgm:presLayoutVars>
      </dgm:prSet>
      <dgm:spPr/>
    </dgm:pt>
    <dgm:pt modelId="{52359A61-F3B4-824F-931D-93EE1AED1E3D}" type="pres">
      <dgm:prSet presAssocID="{ACD6E8D3-5652-7B47-A1D1-6AAE32B3F02F}" presName="dummy" presStyleCnt="0"/>
      <dgm:spPr/>
    </dgm:pt>
    <dgm:pt modelId="{C9F0C456-E53E-5642-A289-E2A22DA7FBA8}" type="pres">
      <dgm:prSet presAssocID="{369CE1CA-CB04-FA4A-ADB8-0DA2DA4645C1}" presName="sibTrans" presStyleLbl="sibTrans2D1" presStyleIdx="1" presStyleCnt="5"/>
      <dgm:spPr/>
    </dgm:pt>
    <dgm:pt modelId="{7B4022C5-AE4D-9343-9476-076C9B0F6F5C}" type="pres">
      <dgm:prSet presAssocID="{E2E5B38E-C96F-FF46-9F0C-C8D99B2CFC0C}" presName="node" presStyleLbl="node1" presStyleIdx="2" presStyleCnt="5">
        <dgm:presLayoutVars>
          <dgm:bulletEnabled val="1"/>
        </dgm:presLayoutVars>
      </dgm:prSet>
      <dgm:spPr/>
    </dgm:pt>
    <dgm:pt modelId="{3AAE03A7-818E-464B-A46A-BB0E0FBF4197}" type="pres">
      <dgm:prSet presAssocID="{E2E5B38E-C96F-FF46-9F0C-C8D99B2CFC0C}" presName="dummy" presStyleCnt="0"/>
      <dgm:spPr/>
    </dgm:pt>
    <dgm:pt modelId="{1846231D-2480-984D-BE7A-CA43439556CE}" type="pres">
      <dgm:prSet presAssocID="{5B40DB0A-DD3D-0044-8F99-AB2D664D2A8D}" presName="sibTrans" presStyleLbl="sibTrans2D1" presStyleIdx="2" presStyleCnt="5"/>
      <dgm:spPr/>
    </dgm:pt>
    <dgm:pt modelId="{E535EF92-739A-944D-A467-E6A3F1E122AE}" type="pres">
      <dgm:prSet presAssocID="{18F1EBC3-435D-6641-82ED-0A9B851413ED}" presName="node" presStyleLbl="node1" presStyleIdx="3" presStyleCnt="5">
        <dgm:presLayoutVars>
          <dgm:bulletEnabled val="1"/>
        </dgm:presLayoutVars>
      </dgm:prSet>
      <dgm:spPr/>
    </dgm:pt>
    <dgm:pt modelId="{8805F0A4-BD14-B849-80E6-FD3FDB650B3E}" type="pres">
      <dgm:prSet presAssocID="{18F1EBC3-435D-6641-82ED-0A9B851413ED}" presName="dummy" presStyleCnt="0"/>
      <dgm:spPr/>
    </dgm:pt>
    <dgm:pt modelId="{DB6B5238-50B7-9048-852B-00FC1DC43B2C}" type="pres">
      <dgm:prSet presAssocID="{767FD365-893B-0A4D-8937-B4A96EB9EBD6}" presName="sibTrans" presStyleLbl="sibTrans2D1" presStyleIdx="3" presStyleCnt="5"/>
      <dgm:spPr/>
    </dgm:pt>
    <dgm:pt modelId="{A89D9918-5B1E-A247-AC59-A2BE9E4D710F}" type="pres">
      <dgm:prSet presAssocID="{C112AEFB-EB83-714C-B8BC-0E34218B75DA}" presName="node" presStyleLbl="node1" presStyleIdx="4" presStyleCnt="5">
        <dgm:presLayoutVars>
          <dgm:bulletEnabled val="1"/>
        </dgm:presLayoutVars>
      </dgm:prSet>
      <dgm:spPr/>
    </dgm:pt>
    <dgm:pt modelId="{F9276F49-156E-8447-BC31-02760E43FF3E}" type="pres">
      <dgm:prSet presAssocID="{C112AEFB-EB83-714C-B8BC-0E34218B75DA}" presName="dummy" presStyleCnt="0"/>
      <dgm:spPr/>
    </dgm:pt>
    <dgm:pt modelId="{4C7F59C6-580E-5443-A88A-6C1007D2C4E3}" type="pres">
      <dgm:prSet presAssocID="{05DBFED0-43BC-4A4E-860F-2F497A3492EB}" presName="sibTrans" presStyleLbl="sibTrans2D1" presStyleIdx="4" presStyleCnt="5"/>
      <dgm:spPr/>
    </dgm:pt>
  </dgm:ptLst>
  <dgm:cxnLst>
    <dgm:cxn modelId="{086FCB07-8AF5-2646-9F9A-21917554D4AB}" type="presOf" srcId="{5B40DB0A-DD3D-0044-8F99-AB2D664D2A8D}" destId="{1846231D-2480-984D-BE7A-CA43439556CE}" srcOrd="0" destOrd="0" presId="urn:microsoft.com/office/officeart/2005/8/layout/radial6"/>
    <dgm:cxn modelId="{7F604B0A-F5A4-CE4E-8527-3089A0D7C90B}" srcId="{9049C571-22DC-4B4A-9454-CF0416AC2332}" destId="{E2E5B38E-C96F-FF46-9F0C-C8D99B2CFC0C}" srcOrd="2" destOrd="0" parTransId="{B6B42474-B60C-7246-8683-DC7E37B741BE}" sibTransId="{5B40DB0A-DD3D-0044-8F99-AB2D664D2A8D}"/>
    <dgm:cxn modelId="{DD3BA518-5365-2943-BFCB-2858D7BA5A82}" type="presOf" srcId="{6892EBB9-7C35-6446-825D-5D966516D4C2}" destId="{359847AA-75D2-494E-8699-1609B360A8B9}" srcOrd="0" destOrd="0" presId="urn:microsoft.com/office/officeart/2005/8/layout/radial6"/>
    <dgm:cxn modelId="{62C21526-1DDB-724D-8743-68EE15772F04}" type="presOf" srcId="{E2E5B38E-C96F-FF46-9F0C-C8D99B2CFC0C}" destId="{7B4022C5-AE4D-9343-9476-076C9B0F6F5C}" srcOrd="0" destOrd="0" presId="urn:microsoft.com/office/officeart/2005/8/layout/radial6"/>
    <dgm:cxn modelId="{9E4C002F-9591-1E4D-B041-15BA5AA7E782}" type="presOf" srcId="{9049C571-22DC-4B4A-9454-CF0416AC2332}" destId="{BA39957B-BF01-EA4F-B1DD-B7800D8865CE}" srcOrd="0" destOrd="0" presId="urn:microsoft.com/office/officeart/2005/8/layout/radial6"/>
    <dgm:cxn modelId="{3906FE3D-DB6F-B84B-9DAA-547991C75B74}" srcId="{9049C571-22DC-4B4A-9454-CF0416AC2332}" destId="{C112AEFB-EB83-714C-B8BC-0E34218B75DA}" srcOrd="4" destOrd="0" parTransId="{C8FFCA4D-8951-4942-98A3-C859AA1E7FAB}" sibTransId="{05DBFED0-43BC-4A4E-860F-2F497A3492EB}"/>
    <dgm:cxn modelId="{F216D96F-169D-B244-8823-34253F3E5972}" type="presOf" srcId="{C112AEFB-EB83-714C-B8BC-0E34218B75DA}" destId="{A89D9918-5B1E-A247-AC59-A2BE9E4D710F}" srcOrd="0" destOrd="0" presId="urn:microsoft.com/office/officeart/2005/8/layout/radial6"/>
    <dgm:cxn modelId="{0B274D96-6213-5B4B-8DFF-5D6FCDF00FAD}" srcId="{9049C571-22DC-4B4A-9454-CF0416AC2332}" destId="{515546D1-2103-564A-9B44-7D39A34CD84F}" srcOrd="0" destOrd="0" parTransId="{270BA9F7-6426-3443-A575-CD481ADBD7FF}" sibTransId="{3361FE66-3913-8442-9DB5-28A5FAC4C119}"/>
    <dgm:cxn modelId="{CC798798-4BAD-4743-AF45-414D20D1E417}" srcId="{9049C571-22DC-4B4A-9454-CF0416AC2332}" destId="{ACD6E8D3-5652-7B47-A1D1-6AAE32B3F02F}" srcOrd="1" destOrd="0" parTransId="{86B237F3-9E79-7D43-97A9-95BBDEEC295F}" sibTransId="{369CE1CA-CB04-FA4A-ADB8-0DA2DA4645C1}"/>
    <dgm:cxn modelId="{C3F928A0-8BB7-FA47-AA2A-3F66298DF5A8}" type="presOf" srcId="{ACD6E8D3-5652-7B47-A1D1-6AAE32B3F02F}" destId="{DEE3C33F-ED5E-BB45-91A3-94189A1B49EC}" srcOrd="0" destOrd="0" presId="urn:microsoft.com/office/officeart/2005/8/layout/radial6"/>
    <dgm:cxn modelId="{3F2E72A7-8ADA-9141-AB2E-E5473F47B56A}" type="presOf" srcId="{369CE1CA-CB04-FA4A-ADB8-0DA2DA4645C1}" destId="{C9F0C456-E53E-5642-A289-E2A22DA7FBA8}" srcOrd="0" destOrd="0" presId="urn:microsoft.com/office/officeart/2005/8/layout/radial6"/>
    <dgm:cxn modelId="{FCE852A7-B970-CF48-AE08-2D612DBA1FAE}" type="presOf" srcId="{767FD365-893B-0A4D-8937-B4A96EB9EBD6}" destId="{DB6B5238-50B7-9048-852B-00FC1DC43B2C}" srcOrd="0" destOrd="0" presId="urn:microsoft.com/office/officeart/2005/8/layout/radial6"/>
    <dgm:cxn modelId="{99A956B3-9410-D148-B4C0-048E3F43CED3}" type="presOf" srcId="{515546D1-2103-564A-9B44-7D39A34CD84F}" destId="{459DECA1-EC0E-1D48-B5AD-243582C823B2}" srcOrd="0" destOrd="0" presId="urn:microsoft.com/office/officeart/2005/8/layout/radial6"/>
    <dgm:cxn modelId="{59DACABB-948D-B745-990F-E4590883B260}" type="presOf" srcId="{05DBFED0-43BC-4A4E-860F-2F497A3492EB}" destId="{4C7F59C6-580E-5443-A88A-6C1007D2C4E3}" srcOrd="0" destOrd="0" presId="urn:microsoft.com/office/officeart/2005/8/layout/radial6"/>
    <dgm:cxn modelId="{45795AC4-2E69-D341-B0EB-195B2C23D2AF}" srcId="{9049C571-22DC-4B4A-9454-CF0416AC2332}" destId="{18F1EBC3-435D-6641-82ED-0A9B851413ED}" srcOrd="3" destOrd="0" parTransId="{EC28A6CC-C59C-EA48-9C7D-3D9B6D562A5B}" sibTransId="{767FD365-893B-0A4D-8937-B4A96EB9EBD6}"/>
    <dgm:cxn modelId="{4EE55EEB-79A4-494C-98D7-2D268A808BFC}" type="presOf" srcId="{18F1EBC3-435D-6641-82ED-0A9B851413ED}" destId="{E535EF92-739A-944D-A467-E6A3F1E122AE}" srcOrd="0" destOrd="0" presId="urn:microsoft.com/office/officeart/2005/8/layout/radial6"/>
    <dgm:cxn modelId="{EB6E10FB-FBE2-A444-9C4A-DADCCC34DD0E}" type="presOf" srcId="{3361FE66-3913-8442-9DB5-28A5FAC4C119}" destId="{E35035BF-975B-EC42-BEE1-1CA45566450F}" srcOrd="0" destOrd="0" presId="urn:microsoft.com/office/officeart/2005/8/layout/radial6"/>
    <dgm:cxn modelId="{040E1FFB-5FEB-D944-BB16-FF961C292C2F}" srcId="{6892EBB9-7C35-6446-825D-5D966516D4C2}" destId="{9049C571-22DC-4B4A-9454-CF0416AC2332}" srcOrd="0" destOrd="0" parTransId="{4CEB78AE-CF2E-FE41-AFE3-1FDDA5E10C87}" sibTransId="{5A066258-8D4A-1A45-9EB8-A558B5ECE13A}"/>
    <dgm:cxn modelId="{E63A7E2C-C819-B246-B0E1-1E6417FC5CA3}" type="presParOf" srcId="{359847AA-75D2-494E-8699-1609B360A8B9}" destId="{BA39957B-BF01-EA4F-B1DD-B7800D8865CE}" srcOrd="0" destOrd="0" presId="urn:microsoft.com/office/officeart/2005/8/layout/radial6"/>
    <dgm:cxn modelId="{DE627CC3-FCC9-2A46-AAD4-139473478EA5}" type="presParOf" srcId="{359847AA-75D2-494E-8699-1609B360A8B9}" destId="{459DECA1-EC0E-1D48-B5AD-243582C823B2}" srcOrd="1" destOrd="0" presId="urn:microsoft.com/office/officeart/2005/8/layout/radial6"/>
    <dgm:cxn modelId="{250B22E0-DD2A-3145-9CE3-47EEB82BDC07}" type="presParOf" srcId="{359847AA-75D2-494E-8699-1609B360A8B9}" destId="{7518BEAD-3F61-264E-9CE0-78E90AF9C514}" srcOrd="2" destOrd="0" presId="urn:microsoft.com/office/officeart/2005/8/layout/radial6"/>
    <dgm:cxn modelId="{CB7ABD64-024E-3546-B6E0-8C61AFFBBD0E}" type="presParOf" srcId="{359847AA-75D2-494E-8699-1609B360A8B9}" destId="{E35035BF-975B-EC42-BEE1-1CA45566450F}" srcOrd="3" destOrd="0" presId="urn:microsoft.com/office/officeart/2005/8/layout/radial6"/>
    <dgm:cxn modelId="{84C96E6A-4A83-7546-BEF7-1633C08820FC}" type="presParOf" srcId="{359847AA-75D2-494E-8699-1609B360A8B9}" destId="{DEE3C33F-ED5E-BB45-91A3-94189A1B49EC}" srcOrd="4" destOrd="0" presId="urn:microsoft.com/office/officeart/2005/8/layout/radial6"/>
    <dgm:cxn modelId="{D022CC2E-162D-8D4F-956C-5F88030BA811}" type="presParOf" srcId="{359847AA-75D2-494E-8699-1609B360A8B9}" destId="{52359A61-F3B4-824F-931D-93EE1AED1E3D}" srcOrd="5" destOrd="0" presId="urn:microsoft.com/office/officeart/2005/8/layout/radial6"/>
    <dgm:cxn modelId="{DCEF0E1E-8F4E-4D4B-813B-8123AE8914D7}" type="presParOf" srcId="{359847AA-75D2-494E-8699-1609B360A8B9}" destId="{C9F0C456-E53E-5642-A289-E2A22DA7FBA8}" srcOrd="6" destOrd="0" presId="urn:microsoft.com/office/officeart/2005/8/layout/radial6"/>
    <dgm:cxn modelId="{38F7A4DD-A391-BA43-86F4-04FA87BE02BB}" type="presParOf" srcId="{359847AA-75D2-494E-8699-1609B360A8B9}" destId="{7B4022C5-AE4D-9343-9476-076C9B0F6F5C}" srcOrd="7" destOrd="0" presId="urn:microsoft.com/office/officeart/2005/8/layout/radial6"/>
    <dgm:cxn modelId="{71EDEAA8-684A-1741-9398-E2770A685C22}" type="presParOf" srcId="{359847AA-75D2-494E-8699-1609B360A8B9}" destId="{3AAE03A7-818E-464B-A46A-BB0E0FBF4197}" srcOrd="8" destOrd="0" presId="urn:microsoft.com/office/officeart/2005/8/layout/radial6"/>
    <dgm:cxn modelId="{7FECA39C-0B45-EE46-8B77-E7BD8EC4BFF2}" type="presParOf" srcId="{359847AA-75D2-494E-8699-1609B360A8B9}" destId="{1846231D-2480-984D-BE7A-CA43439556CE}" srcOrd="9" destOrd="0" presId="urn:microsoft.com/office/officeart/2005/8/layout/radial6"/>
    <dgm:cxn modelId="{3764B6A3-AA92-BF46-A559-E275A9AFC1CE}" type="presParOf" srcId="{359847AA-75D2-494E-8699-1609B360A8B9}" destId="{E535EF92-739A-944D-A467-E6A3F1E122AE}" srcOrd="10" destOrd="0" presId="urn:microsoft.com/office/officeart/2005/8/layout/radial6"/>
    <dgm:cxn modelId="{05E36F73-77F3-3349-8530-B87ACA6753BE}" type="presParOf" srcId="{359847AA-75D2-494E-8699-1609B360A8B9}" destId="{8805F0A4-BD14-B849-80E6-FD3FDB650B3E}" srcOrd="11" destOrd="0" presId="urn:microsoft.com/office/officeart/2005/8/layout/radial6"/>
    <dgm:cxn modelId="{9ED78800-0C88-4B46-B64F-29DA88D78A8C}" type="presParOf" srcId="{359847AA-75D2-494E-8699-1609B360A8B9}" destId="{DB6B5238-50B7-9048-852B-00FC1DC43B2C}" srcOrd="12" destOrd="0" presId="urn:microsoft.com/office/officeart/2005/8/layout/radial6"/>
    <dgm:cxn modelId="{1C24D6D5-51A4-DE4C-AFCB-01A7EF089B71}" type="presParOf" srcId="{359847AA-75D2-494E-8699-1609B360A8B9}" destId="{A89D9918-5B1E-A247-AC59-A2BE9E4D710F}" srcOrd="13" destOrd="0" presId="urn:microsoft.com/office/officeart/2005/8/layout/radial6"/>
    <dgm:cxn modelId="{6EA13390-4AAD-F249-8157-DC5A94A151CC}" type="presParOf" srcId="{359847AA-75D2-494E-8699-1609B360A8B9}" destId="{F9276F49-156E-8447-BC31-02760E43FF3E}" srcOrd="14" destOrd="0" presId="urn:microsoft.com/office/officeart/2005/8/layout/radial6"/>
    <dgm:cxn modelId="{E9CABF80-346E-9848-A25F-46F83F572B04}" type="presParOf" srcId="{359847AA-75D2-494E-8699-1609B360A8B9}" destId="{4C7F59C6-580E-5443-A88A-6C1007D2C4E3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F59C6-580E-5443-A88A-6C1007D2C4E3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11880000"/>
            <a:gd name="adj2" fmla="val 1620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B5238-50B7-9048-852B-00FC1DC43B2C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7560000"/>
            <a:gd name="adj2" fmla="val 1188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6231D-2480-984D-BE7A-CA43439556CE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3240000"/>
            <a:gd name="adj2" fmla="val 756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0C456-E53E-5642-A289-E2A22DA7FBA8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20520000"/>
            <a:gd name="adj2" fmla="val 324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5035BF-975B-EC42-BEE1-1CA45566450F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16200000"/>
            <a:gd name="adj2" fmla="val 2052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39957B-BF01-EA4F-B1DD-B7800D8865CE}">
      <dsp:nvSpPr>
        <dsp:cNvPr id="0" name=""/>
        <dsp:cNvSpPr/>
      </dsp:nvSpPr>
      <dsp:spPr>
        <a:xfrm>
          <a:off x="1713566" y="2180849"/>
          <a:ext cx="1992765" cy="1992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Brand Equity</a:t>
          </a:r>
        </a:p>
      </dsp:txBody>
      <dsp:txXfrm>
        <a:off x="2005400" y="2472683"/>
        <a:ext cx="1409097" cy="1409097"/>
      </dsp:txXfrm>
    </dsp:sp>
    <dsp:sp modelId="{459DECA1-EC0E-1D48-B5AD-243582C823B2}">
      <dsp:nvSpPr>
        <dsp:cNvPr id="0" name=""/>
        <dsp:cNvSpPr/>
      </dsp:nvSpPr>
      <dsp:spPr>
        <a:xfrm>
          <a:off x="2012481" y="365081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Loyalty</a:t>
          </a:r>
        </a:p>
      </dsp:txBody>
      <dsp:txXfrm>
        <a:off x="2216765" y="569365"/>
        <a:ext cx="986367" cy="986367"/>
      </dsp:txXfrm>
    </dsp:sp>
    <dsp:sp modelId="{DEE3C33F-ED5E-BB45-91A3-94189A1B49EC}">
      <dsp:nvSpPr>
        <dsp:cNvPr id="0" name=""/>
        <dsp:cNvSpPr/>
      </dsp:nvSpPr>
      <dsp:spPr>
        <a:xfrm>
          <a:off x="4023663" y="1826290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Relevance</a:t>
          </a:r>
        </a:p>
      </dsp:txBody>
      <dsp:txXfrm>
        <a:off x="4227947" y="2030574"/>
        <a:ext cx="986367" cy="986367"/>
      </dsp:txXfrm>
    </dsp:sp>
    <dsp:sp modelId="{7B4022C5-AE4D-9343-9476-076C9B0F6F5C}">
      <dsp:nvSpPr>
        <dsp:cNvPr id="0" name=""/>
        <dsp:cNvSpPr/>
      </dsp:nvSpPr>
      <dsp:spPr>
        <a:xfrm>
          <a:off x="3255460" y="4190578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Familiarity</a:t>
          </a:r>
        </a:p>
      </dsp:txBody>
      <dsp:txXfrm>
        <a:off x="3459744" y="4394862"/>
        <a:ext cx="986367" cy="986367"/>
      </dsp:txXfrm>
    </dsp:sp>
    <dsp:sp modelId="{E535EF92-739A-944D-A467-E6A3F1E122AE}">
      <dsp:nvSpPr>
        <dsp:cNvPr id="0" name=""/>
        <dsp:cNvSpPr/>
      </dsp:nvSpPr>
      <dsp:spPr>
        <a:xfrm>
          <a:off x="769501" y="4190578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Popularity</a:t>
          </a:r>
        </a:p>
      </dsp:txBody>
      <dsp:txXfrm>
        <a:off x="973785" y="4394862"/>
        <a:ext cx="986367" cy="986367"/>
      </dsp:txXfrm>
    </dsp:sp>
    <dsp:sp modelId="{A89D9918-5B1E-A247-AC59-A2BE9E4D710F}">
      <dsp:nvSpPr>
        <dsp:cNvPr id="0" name=""/>
        <dsp:cNvSpPr/>
      </dsp:nvSpPr>
      <dsp:spPr>
        <a:xfrm>
          <a:off x="1298" y="1826290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Uniqueness </a:t>
          </a:r>
        </a:p>
      </dsp:txBody>
      <dsp:txXfrm>
        <a:off x="205582" y="2030574"/>
        <a:ext cx="986367" cy="986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574116-1DAD-45B5-9F42-64C1A4680BFE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D157C-4F9D-4E5F-A693-8CF7AE12A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13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7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6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4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6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47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26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8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08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4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6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51000">
              <a:schemeClr val="accent3">
                <a:lumMod val="45000"/>
                <a:lumOff val="55000"/>
                <a:alpha val="63000"/>
              </a:schemeClr>
            </a:gs>
            <a:gs pos="100000">
              <a:schemeClr val="accent3">
                <a:lumMod val="45000"/>
                <a:lumOff val="5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CFE48-D6FF-49E1-870E-40B5D478AE5D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7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3365729" y="5100713"/>
            <a:ext cx="3086155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MEASURING DIMENSIONS</a:t>
            </a:r>
          </a:p>
          <a:p>
            <a:pPr algn="ctr"/>
            <a:r>
              <a:rPr 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(Loyal, Popularity, Familiarity, Uniqueness, Relative)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3711230" y="2969418"/>
            <a:ext cx="4769539" cy="1998103"/>
            <a:chOff x="789481" y="2491835"/>
            <a:chExt cx="4769539" cy="1998103"/>
          </a:xfrm>
        </p:grpSpPr>
        <p:sp>
          <p:nvSpPr>
            <p:cNvPr id="4" name="Rounded Rectangle 3"/>
            <p:cNvSpPr/>
            <p:nvPr/>
          </p:nvSpPr>
          <p:spPr>
            <a:xfrm>
              <a:off x="789481" y="3377333"/>
              <a:ext cx="4769539" cy="22305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1617783" y="3377333"/>
              <a:ext cx="1242375" cy="1112605"/>
              <a:chOff x="1617783" y="3377333"/>
              <a:chExt cx="1242375" cy="1112605"/>
            </a:xfrm>
          </p:grpSpPr>
          <p:sp>
            <p:nvSpPr>
              <p:cNvPr id="5" name="Pentagon 4"/>
              <p:cNvSpPr/>
              <p:nvPr/>
            </p:nvSpPr>
            <p:spPr>
              <a:xfrm rot="5400000">
                <a:off x="1430757" y="3564361"/>
                <a:ext cx="1112603" cy="738551"/>
              </a:xfrm>
              <a:prstGeom prst="homePlate">
                <a:avLst>
                  <a:gd name="adj" fmla="val 28333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356335" y="3377333"/>
                <a:ext cx="503823" cy="21647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682637" y="3733581"/>
                <a:ext cx="6088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3558224" y="2491835"/>
              <a:ext cx="1242375" cy="1101970"/>
              <a:chOff x="3558224" y="2491835"/>
              <a:chExt cx="1242375" cy="1101970"/>
            </a:xfrm>
          </p:grpSpPr>
          <p:sp>
            <p:nvSpPr>
              <p:cNvPr id="33" name="Pentagon 32"/>
              <p:cNvSpPr/>
              <p:nvPr/>
            </p:nvSpPr>
            <p:spPr>
              <a:xfrm rot="16200000" flipV="1">
                <a:off x="3376515" y="2673544"/>
                <a:ext cx="1101970" cy="738551"/>
              </a:xfrm>
              <a:prstGeom prst="homePlate">
                <a:avLst>
                  <a:gd name="adj" fmla="val 28333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 flipV="1">
                <a:off x="4296776" y="3377333"/>
                <a:ext cx="503823" cy="21647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623079" y="2842764"/>
                <a:ext cx="6088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</p:grpSp>
      <p:sp>
        <p:nvSpPr>
          <p:cNvPr id="54" name="Rectangle 53"/>
          <p:cNvSpPr/>
          <p:nvPr/>
        </p:nvSpPr>
        <p:spPr>
          <a:xfrm>
            <a:off x="5549172" y="1980482"/>
            <a:ext cx="260015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DEMOGRAPHIC VARIABLES</a:t>
            </a:r>
          </a:p>
          <a:p>
            <a:pPr algn="ctr"/>
            <a:r>
              <a:rPr 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(Region, Gender, Age, Children, Income)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483066" y="628147"/>
            <a:ext cx="5036165" cy="792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BRAND EQUITY</a:t>
            </a:r>
          </a:p>
        </p:txBody>
      </p:sp>
    </p:spTree>
    <p:extLst>
      <p:ext uri="{BB962C8B-B14F-4D97-AF65-F5344CB8AC3E}">
        <p14:creationId xmlns:p14="http://schemas.microsoft.com/office/powerpoint/2010/main" val="3255986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BE2168-190E-FB4E-8C20-FD3616909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34" y="1806501"/>
            <a:ext cx="8381932" cy="26418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8D9CD6B-3502-2E47-9F6D-C8A87E53C0D2}"/>
              </a:ext>
            </a:extLst>
          </p:cNvPr>
          <p:cNvSpPr txBox="1"/>
          <p:nvPr/>
        </p:nvSpPr>
        <p:spPr>
          <a:xfrm>
            <a:off x="426600" y="4709433"/>
            <a:ext cx="117654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F-Test shows that there is significant difference in the means.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conduct Post-Hoc Test.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chose </a:t>
            </a:r>
            <a:r>
              <a:rPr lang="en-US" sz="3200" b="1" dirty="0" err="1"/>
              <a:t>Scheffe</a:t>
            </a:r>
            <a:r>
              <a:rPr lang="en-US" sz="3200" dirty="0"/>
              <a:t> because the samples have different populations.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CA6076D-2CF6-2242-9F8D-A5569213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27" y="548513"/>
            <a:ext cx="10515600" cy="1127437"/>
          </a:xfrm>
        </p:spPr>
        <p:txBody>
          <a:bodyPr/>
          <a:lstStyle/>
          <a:p>
            <a:pPr algn="just"/>
            <a:r>
              <a:rPr lang="en-US" dirty="0"/>
              <a:t>H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ym typeface="Wingdings" pitchFamily="2" charset="2"/>
              </a:rPr>
              <a:t>All the brands have the same brand equities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algn="just"/>
            <a:r>
              <a:rPr lang="en-US" dirty="0">
                <a:sym typeface="Wingdings" pitchFamily="2" charset="2"/>
              </a:rPr>
              <a:t>H</a:t>
            </a:r>
            <a:r>
              <a:rPr lang="en-US" baseline="-25000" dirty="0">
                <a:sym typeface="Wingdings" pitchFamily="2" charset="2"/>
              </a:rPr>
              <a:t>a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b="1" dirty="0">
                <a:sym typeface="Wingdings" pitchFamily="2" charset="2"/>
              </a:rPr>
              <a:t>At least one brand has a significantly different brand equity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39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6E5AAFD-74F2-7943-B94E-C173373EF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383" y="564109"/>
            <a:ext cx="9181233" cy="20727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F90C32A-BF24-5E42-9CA4-E2202968121B}"/>
              </a:ext>
            </a:extLst>
          </p:cNvPr>
          <p:cNvSpPr txBox="1"/>
          <p:nvPr/>
        </p:nvSpPr>
        <p:spPr>
          <a:xfrm>
            <a:off x="1355780" y="4724424"/>
            <a:ext cx="97578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brand equity of 266 is significantly different than all </a:t>
            </a:r>
          </a:p>
          <a:p>
            <a:r>
              <a:rPr lang="en-US" sz="3200" dirty="0"/>
              <a:t>the others brands.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860F3D-F491-3F4A-9045-ACFCBCB3D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258" y="2959674"/>
            <a:ext cx="9141484" cy="14419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1853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09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5) Compare loyalty, relevance, familiarity, uniqueness and popularity for the brands of your chosen category using the appropriate statistical analysis.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415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1B0D6B-9ABF-484A-96CA-0CA0B50D2090}"/>
              </a:ext>
            </a:extLst>
          </p:cNvPr>
          <p:cNvSpPr/>
          <p:nvPr/>
        </p:nvSpPr>
        <p:spPr>
          <a:xfrm>
            <a:off x="739514" y="779410"/>
            <a:ext cx="108179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MANOVA test (2 or more dependent variables).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H</a:t>
            </a:r>
            <a:r>
              <a:rPr lang="en-US" sz="3200" baseline="-25000" dirty="0"/>
              <a:t>0</a:t>
            </a:r>
            <a:r>
              <a:rPr lang="en-US" sz="3200" dirty="0"/>
              <a:t>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b="1" dirty="0">
                <a:sym typeface="Wingdings" pitchFamily="2" charset="2"/>
              </a:rPr>
              <a:t>No differences </a:t>
            </a:r>
            <a:r>
              <a:rPr lang="en-US" sz="3200" dirty="0">
                <a:sym typeface="Wingdings" pitchFamily="2" charset="2"/>
              </a:rPr>
              <a:t>between loyalty, relevance, familiarity, uniqueness and popularity among different brands.</a:t>
            </a:r>
          </a:p>
          <a:p>
            <a:pPr algn="just"/>
            <a:r>
              <a:rPr lang="en-US" sz="3200" dirty="0">
                <a:sym typeface="Wingdings" pitchFamily="2" charset="2"/>
              </a:rPr>
              <a:t>H</a:t>
            </a:r>
            <a:r>
              <a:rPr lang="en-US" sz="3200" baseline="-25000" dirty="0">
                <a:sym typeface="Wingdings" pitchFamily="2" charset="2"/>
              </a:rPr>
              <a:t>a</a:t>
            </a:r>
            <a:r>
              <a:rPr lang="en-US" sz="3200" dirty="0">
                <a:sym typeface="Wingdings" pitchFamily="2" charset="2"/>
              </a:rPr>
              <a:t>  </a:t>
            </a:r>
            <a:r>
              <a:rPr lang="en-US" sz="3200" b="1" dirty="0">
                <a:sym typeface="Wingdings" pitchFamily="2" charset="2"/>
              </a:rPr>
              <a:t>Differences exists </a:t>
            </a:r>
            <a:r>
              <a:rPr lang="en-US" sz="3200" dirty="0">
                <a:sym typeface="Wingdings" pitchFamily="2" charset="2"/>
              </a:rPr>
              <a:t>between loyalty, relevance, familiarity, uniqueness </a:t>
            </a:r>
            <a:r>
              <a:rPr lang="en-US" sz="3200">
                <a:sym typeface="Wingdings" pitchFamily="2" charset="2"/>
              </a:rPr>
              <a:t>and popularity among different brands.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01F802-748D-614C-87BB-1C31C7E3C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401" y="4021270"/>
            <a:ext cx="3238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78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59ACB6-8069-604C-85DA-763847C14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693191"/>
            <a:ext cx="10248900" cy="3822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6B8EE4-2E01-2A4A-93AA-4A4534D78FF6}"/>
              </a:ext>
            </a:extLst>
          </p:cNvPr>
          <p:cNvSpPr txBox="1"/>
          <p:nvPr/>
        </p:nvSpPr>
        <p:spPr>
          <a:xfrm>
            <a:off x="726403" y="4769394"/>
            <a:ext cx="11355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There is significant difference between at least one variable.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must test individual ANOVAs.</a:t>
            </a:r>
          </a:p>
        </p:txBody>
      </p:sp>
    </p:spTree>
    <p:extLst>
      <p:ext uri="{BB962C8B-B14F-4D97-AF65-F5344CB8AC3E}">
        <p14:creationId xmlns:p14="http://schemas.microsoft.com/office/powerpoint/2010/main" val="322542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70A42-CEA0-6246-BA60-6F2B9E70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507" y="272041"/>
            <a:ext cx="10515600" cy="1325563"/>
          </a:xfrm>
        </p:spPr>
        <p:txBody>
          <a:bodyPr/>
          <a:lstStyle/>
          <a:p>
            <a:r>
              <a:rPr lang="en-US" dirty="0"/>
              <a:t>Individual ANOVAs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791EC-A267-A840-B796-F99C95DA6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48" y="2650226"/>
            <a:ext cx="11036300" cy="1803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D1CAFF-0737-104E-8790-D05DA136199E}"/>
              </a:ext>
            </a:extLst>
          </p:cNvPr>
          <p:cNvSpPr txBox="1"/>
          <p:nvPr/>
        </p:nvSpPr>
        <p:spPr>
          <a:xfrm>
            <a:off x="726403" y="4769394"/>
            <a:ext cx="11355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There is significant difference.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conduct Post-Hoc (Tukey).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02A567-227A-FE4F-BF8D-055ED289C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9" r="1002"/>
          <a:stretch/>
        </p:blipFill>
        <p:spPr>
          <a:xfrm>
            <a:off x="577848" y="1813023"/>
            <a:ext cx="10928259" cy="66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0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1) Run a crosstabs using the variables BRAND and LOYALBIN. What do the results tell you?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209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E53573-0279-E540-A767-3C99CFB1C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9" y="169536"/>
            <a:ext cx="4799650" cy="65189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37E26A-F3DC-EA42-A063-70CA1EE27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158" y="183744"/>
            <a:ext cx="4592408" cy="2455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C5210C-572A-F349-8C04-D68FD78484DE}"/>
              </a:ext>
            </a:extLst>
          </p:cNvPr>
          <p:cNvSpPr txBox="1"/>
          <p:nvPr/>
        </p:nvSpPr>
        <p:spPr>
          <a:xfrm>
            <a:off x="6422571" y="2795579"/>
            <a:ext cx="3585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H0: Loyalty is independent of brand.</a:t>
            </a:r>
          </a:p>
          <a:p>
            <a:r>
              <a:rPr lang="en-CA" dirty="0"/>
              <a:t>H1:  Loyalty is dependent of brand.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61C1C-319D-A042-96C1-3C08F23E08F7}"/>
              </a:ext>
            </a:extLst>
          </p:cNvPr>
          <p:cNvSpPr txBox="1"/>
          <p:nvPr/>
        </p:nvSpPr>
        <p:spPr>
          <a:xfrm>
            <a:off x="8215187" y="4036601"/>
            <a:ext cx="3476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The P-Value is &lt; 0.00001. </a:t>
            </a:r>
          </a:p>
          <a:p>
            <a:r>
              <a:rPr lang="en-CA" dirty="0"/>
              <a:t>The result is significant at p &lt; 0.05.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C6B42-213A-4949-93FB-B1A33F4290C1}"/>
              </a:ext>
            </a:extLst>
          </p:cNvPr>
          <p:cNvSpPr txBox="1"/>
          <p:nvPr/>
        </p:nvSpPr>
        <p:spPr>
          <a:xfrm>
            <a:off x="4950928" y="4036601"/>
            <a:ext cx="326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Value : 91.486</a:t>
            </a:r>
          </a:p>
          <a:p>
            <a:pPr algn="ctr"/>
            <a:r>
              <a:rPr lang="en-US" dirty="0"/>
              <a:t>Degree of Freedom: 4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3C3D4-19DD-684C-A637-03EDC38AE79A}"/>
              </a:ext>
            </a:extLst>
          </p:cNvPr>
          <p:cNvSpPr txBox="1"/>
          <p:nvPr/>
        </p:nvSpPr>
        <p:spPr>
          <a:xfrm>
            <a:off x="6733980" y="3534243"/>
            <a:ext cx="2962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At Confidence interval of 95%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2D9D05-AE91-934F-BE4D-3D10FF470FC0}"/>
              </a:ext>
            </a:extLst>
          </p:cNvPr>
          <p:cNvSpPr txBox="1"/>
          <p:nvPr/>
        </p:nvSpPr>
        <p:spPr>
          <a:xfrm>
            <a:off x="6837150" y="4931208"/>
            <a:ext cx="285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Reject the NULL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Hypothesiss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9111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483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2) Delete the brands associated with UK and </a:t>
            </a:r>
            <a:r>
              <a:rPr lang="en-US" dirty="0" err="1"/>
              <a:t>AirUSA</a:t>
            </a:r>
            <a:r>
              <a:rPr lang="en-US" dirty="0"/>
              <a:t>. Rerun the crosstabs. What do the results tell you?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08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838B6-540C-AF42-B632-70900AED6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7" y="525224"/>
            <a:ext cx="5435044" cy="5343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809A7E-7F01-AD49-B3DF-6D20E05C6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44" y="525224"/>
            <a:ext cx="4240893" cy="22604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1A2869-CBFB-B248-9E3B-B8D4E14F389A}"/>
              </a:ext>
            </a:extLst>
          </p:cNvPr>
          <p:cNvSpPr txBox="1"/>
          <p:nvPr/>
        </p:nvSpPr>
        <p:spPr>
          <a:xfrm>
            <a:off x="6671680" y="3061159"/>
            <a:ext cx="3585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H0: Loyalty is independent of brand.</a:t>
            </a:r>
          </a:p>
          <a:p>
            <a:r>
              <a:rPr lang="en-CA" dirty="0"/>
              <a:t>H1:  Loyalty is dependent of brand.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A0282F-3682-9042-905A-CD6E7A0BBAB6}"/>
              </a:ext>
            </a:extLst>
          </p:cNvPr>
          <p:cNvSpPr txBox="1"/>
          <p:nvPr/>
        </p:nvSpPr>
        <p:spPr>
          <a:xfrm>
            <a:off x="8234255" y="4259997"/>
            <a:ext cx="3423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The P-Value is </a:t>
            </a:r>
            <a:r>
              <a:rPr lang="en-CA" dirty="0">
                <a:solidFill>
                  <a:schemeClr val="bg1"/>
                </a:solidFill>
                <a:highlight>
                  <a:srgbClr val="000000"/>
                </a:highlight>
              </a:rPr>
              <a:t>2.1E-05.</a:t>
            </a:r>
          </a:p>
          <a:p>
            <a:r>
              <a:rPr lang="en-CA" dirty="0"/>
              <a:t>The result is significant at p &lt; 0.05.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8122A7-019A-A949-A5B9-9BBF6AC362E3}"/>
              </a:ext>
            </a:extLst>
          </p:cNvPr>
          <p:cNvSpPr txBox="1"/>
          <p:nvPr/>
        </p:nvSpPr>
        <p:spPr>
          <a:xfrm>
            <a:off x="5054674" y="4259997"/>
            <a:ext cx="326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Value : 21.551</a:t>
            </a:r>
          </a:p>
          <a:p>
            <a:pPr algn="ctr"/>
            <a:r>
              <a:rPr lang="en-US" dirty="0"/>
              <a:t>Degree of Freedom: 2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F364AF-3CBF-584F-BC04-927CC6D57250}"/>
              </a:ext>
            </a:extLst>
          </p:cNvPr>
          <p:cNvSpPr txBox="1"/>
          <p:nvPr/>
        </p:nvSpPr>
        <p:spPr>
          <a:xfrm>
            <a:off x="6983432" y="3778111"/>
            <a:ext cx="2962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At Confidence interval of 95%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23E9F1-EC43-B844-BE02-45BFD46E4F77}"/>
              </a:ext>
            </a:extLst>
          </p:cNvPr>
          <p:cNvSpPr/>
          <p:nvPr/>
        </p:nvSpPr>
        <p:spPr>
          <a:xfrm>
            <a:off x="7035017" y="5159789"/>
            <a:ext cx="2859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Reject the NULL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Hypothesiss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14789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74F53-CF38-2F48-A3D4-0488026E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63113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3) How can you measure brand equity with the collected data?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7F0CB2-A074-7742-BC44-600E7A07B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58" y="2493714"/>
            <a:ext cx="10974679" cy="18705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533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1ECEB7A9-E407-EB48-BBF9-C5595F958BB7}"/>
              </a:ext>
            </a:extLst>
          </p:cNvPr>
          <p:cNvGraphicFramePr>
            <a:graphicFrameLocks/>
          </p:cNvGraphicFramePr>
          <p:nvPr/>
        </p:nvGraphicFramePr>
        <p:xfrm>
          <a:off x="6467302" y="436418"/>
          <a:ext cx="5419898" cy="5985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4EC624C-4518-7440-8BEC-AEFCB82B4587}"/>
              </a:ext>
            </a:extLst>
          </p:cNvPr>
          <p:cNvSpPr/>
          <p:nvPr/>
        </p:nvSpPr>
        <p:spPr>
          <a:xfrm>
            <a:off x="520932" y="1228396"/>
            <a:ext cx="557506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We can measure brand equity using the average (mean score)  of the 5 measurements: loyalty, relevance, familiarity, uniqueness and popularity. </a:t>
            </a:r>
          </a:p>
        </p:txBody>
      </p:sp>
    </p:spTree>
    <p:extLst>
      <p:ext uri="{BB962C8B-B14F-4D97-AF65-F5344CB8AC3E}">
        <p14:creationId xmlns:p14="http://schemas.microsoft.com/office/powerpoint/2010/main" val="3448164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4) What statistical analysis is suitable to compare brand equity across brands? Why? Compare brand equity across brands for your chosen category.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895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56DCB6-8692-204B-BE29-206B37134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251" y="1422357"/>
            <a:ext cx="9077498" cy="510609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3EDAD82-E5D6-C047-9E95-69C5BC2AD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14" y="967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One-way ANOVA</a:t>
            </a:r>
            <a:r>
              <a:rPr lang="en-US" dirty="0"/>
              <a:t>. (Analysis of variance).</a:t>
            </a:r>
          </a:p>
        </p:txBody>
      </p:sp>
    </p:spTree>
    <p:extLst>
      <p:ext uri="{BB962C8B-B14F-4D97-AF65-F5344CB8AC3E}">
        <p14:creationId xmlns:p14="http://schemas.microsoft.com/office/powerpoint/2010/main" val="2958313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lorfu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696CCFF695D040A1B4AF49FC6FD808" ma:contentTypeVersion="4" ma:contentTypeDescription="Create a new document." ma:contentTypeScope="" ma:versionID="55374080bb8a963f07a6ca4b66d7b266">
  <xsd:schema xmlns:xsd="http://www.w3.org/2001/XMLSchema" xmlns:xs="http://www.w3.org/2001/XMLSchema" xmlns:p="http://schemas.microsoft.com/office/2006/metadata/properties" xmlns:ns2="c1366aeb-29c6-4637-9b90-7eec93119e75" xmlns:ns3="fefdf4d4-91e0-4f04-b5cb-47da1a47063f" targetNamespace="http://schemas.microsoft.com/office/2006/metadata/properties" ma:root="true" ma:fieldsID="fcf3867f892130e041ae1775af23de2d" ns2:_="" ns3:_="">
    <xsd:import namespace="c1366aeb-29c6-4637-9b90-7eec93119e75"/>
    <xsd:import namespace="fefdf4d4-91e0-4f04-b5cb-47da1a470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366aeb-29c6-4637-9b90-7eec93119e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df4d4-91e0-4f04-b5cb-47da1a47063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64384E-D038-4945-AC50-74FC131E432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BF2CB99-5641-4182-B559-60ACDF4283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4673B9-9378-45F7-B252-AFF6D20672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366aeb-29c6-4637-9b90-7eec93119e75"/>
    <ds:schemaRef ds:uri="fefdf4d4-91e0-4f04-b5cb-47da1a47063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Widescreen</PresentationFormat>
  <Paragraphs>52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1) Run a crosstabs using the variables BRAND and LOYALBIN. What do the results tell you?   </vt:lpstr>
      <vt:lpstr>PowerPoint Presentation</vt:lpstr>
      <vt:lpstr>2) Delete the brands associated with UK and AirUSA. Rerun the crosstabs. What do the results tell you?   </vt:lpstr>
      <vt:lpstr>PowerPoint Presentation</vt:lpstr>
      <vt:lpstr>3) How can you measure brand equity with the collected data? </vt:lpstr>
      <vt:lpstr>PowerPoint Presentation</vt:lpstr>
      <vt:lpstr>4) What statistical analysis is suitable to compare brand equity across brands? Why? Compare brand equity across brands for your chosen category.  </vt:lpstr>
      <vt:lpstr>One-way ANOVA. (Analysis of variance).</vt:lpstr>
      <vt:lpstr>PowerPoint Presentation</vt:lpstr>
      <vt:lpstr>PowerPoint Presentation</vt:lpstr>
      <vt:lpstr>5) Compare loyalty, relevance, familiarity, uniqueness and popularity for the brands of your chosen category using the appropriate statistical analysis.   </vt:lpstr>
      <vt:lpstr>PowerPoint Presentation</vt:lpstr>
      <vt:lpstr>PowerPoint Presentation</vt:lpstr>
      <vt:lpstr>Individual ANOVAs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Maninder Kaur Baria</dc:creator>
  <cp:lastModifiedBy>Aman Sharma</cp:lastModifiedBy>
  <cp:revision>13</cp:revision>
  <dcterms:created xsi:type="dcterms:W3CDTF">2018-10-23T15:47:49Z</dcterms:created>
  <dcterms:modified xsi:type="dcterms:W3CDTF">2019-01-17T22:11:31Z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0x01010038696CCFF695D040A1B4AF49FC6FD808</vt:lpwstr>
  </property>
</Properties>
</file>